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5143500" cx="9144000"/>
  <p:notesSz cx="6858000" cy="9144000"/>
  <p:embeddedFontLst>
    <p:embeddedFont>
      <p:font typeface="Open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-bold.fntdata"/><Relationship Id="rId12" Type="http://schemas.openxmlformats.org/officeDocument/2006/relationships/font" Target="fonts/OpenSans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-boldItalic.fntdata"/><Relationship Id="rId14" Type="http://schemas.openxmlformats.org/officeDocument/2006/relationships/font" Target="fonts/OpenSans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3f64637d39c_4_2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g3f64637d39c_4_2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g3f64637d39c_4_2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f64637d39c_4_23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" name="Google Shape;75;g3f64637d39c_4_23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3f64637d39c_4_23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64637d39c_4_4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g3f64637d39c_4_45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3f64637d39c_4_45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64637d39c_4_67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g3f64637d39c_4_67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3f64637d39c_4_67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64637d39c_4_85:notes"/>
          <p:cNvSpPr/>
          <p:nvPr>
            <p:ph idx="2" type="sldImg"/>
          </p:nvPr>
        </p:nvSpPr>
        <p:spPr>
          <a:xfrm>
            <a:off x="914400" y="1143000"/>
            <a:ext cx="73152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3f64637d39c_4_85:notes"/>
          <p:cNvSpPr txBox="1"/>
          <p:nvPr>
            <p:ph idx="1" type="body"/>
          </p:nvPr>
        </p:nvSpPr>
        <p:spPr>
          <a:xfrm>
            <a:off x="914400" y="4400550"/>
            <a:ext cx="73152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f64637d39c_4_85:notes"/>
          <p:cNvSpPr txBox="1"/>
          <p:nvPr>
            <p:ph idx="12" type="sldNum"/>
          </p:nvPr>
        </p:nvSpPr>
        <p:spPr>
          <a:xfrm>
            <a:off x="5179484" y="8685213"/>
            <a:ext cx="396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>
            <a:off x="0" y="0"/>
            <a:ext cx="3044952" cy="7315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5"/>
          <p:cNvSpPr/>
          <p:nvPr/>
        </p:nvSpPr>
        <p:spPr>
          <a:xfrm>
            <a:off x="3044952" y="0"/>
            <a:ext cx="3044952" cy="73152"/>
          </a:xfrm>
          <a:prstGeom prst="rect">
            <a:avLst/>
          </a:prstGeom>
          <a:solidFill>
            <a:srgbClr val="0F47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5"/>
          <p:cNvSpPr/>
          <p:nvPr/>
        </p:nvSpPr>
        <p:spPr>
          <a:xfrm>
            <a:off x="6089904" y="0"/>
            <a:ext cx="3054096" cy="73152"/>
          </a:xfrm>
          <a:prstGeom prst="rect">
            <a:avLst/>
          </a:prstGeom>
          <a:solidFill>
            <a:srgbClr val="F1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5"/>
          <p:cNvSpPr/>
          <p:nvPr/>
        </p:nvSpPr>
        <p:spPr>
          <a:xfrm>
            <a:off x="457200" y="228600"/>
            <a:ext cx="6400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900"/>
              <a:buFont typeface="Open Sans"/>
              <a:buNone/>
            </a:pPr>
            <a:r>
              <a:rPr b="1" i="0" lang="pt-BR" sz="900" u="none" cap="none" strike="noStrike">
                <a:solidFill>
                  <a:srgbClr val="FFCC00"/>
                </a:solidFill>
                <a:latin typeface="Open Sans"/>
                <a:ea typeface="Open Sans"/>
                <a:cs typeface="Open Sans"/>
                <a:sym typeface="Open Sans"/>
              </a:rPr>
              <a:t>HUB LABDIV • IFUSP | ABERTURA &amp; CONCEITO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5"/>
          <p:cNvSpPr/>
          <p:nvPr/>
        </p:nvSpPr>
        <p:spPr>
          <a:xfrm>
            <a:off x="457200" y="502920"/>
            <a:ext cx="65836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Visão Geral &amp; Conceito do HUB LabDiv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5"/>
          <p:cNvSpPr/>
          <p:nvPr/>
        </p:nvSpPr>
        <p:spPr>
          <a:xfrm>
            <a:off x="457200" y="1051560"/>
            <a:ext cx="65836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100"/>
              <a:buFont typeface="Open Sans"/>
              <a:buNone/>
            </a:pPr>
            <a:r>
              <a:rPr b="1" i="0" lang="pt-BR" sz="1100" u="none" cap="none" strike="noStrike">
                <a:solidFill>
                  <a:srgbClr val="FFCC00"/>
                </a:solidFill>
                <a:latin typeface="Open Sans"/>
                <a:ea typeface="Open Sans"/>
                <a:cs typeface="Open Sans"/>
                <a:sym typeface="Open Sans"/>
              </a:rPr>
              <a:t>O Super App de Comunicação Científica para romper os muros da Universidade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stangorlini/HUB LabDiv/HUB-LabDiv/public/icone-HUBLabDiv-white.png" id="63" name="Google Shape;6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15200" y="320040"/>
            <a:ext cx="137160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5"/>
          <p:cNvSpPr/>
          <p:nvPr/>
        </p:nvSpPr>
        <p:spPr>
          <a:xfrm>
            <a:off x="457200" y="1508760"/>
            <a:ext cx="4023360" cy="13258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FC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5"/>
          <p:cNvSpPr/>
          <p:nvPr/>
        </p:nvSpPr>
        <p:spPr>
          <a:xfrm>
            <a:off x="640080" y="160020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Open Sans"/>
              <a:buNone/>
            </a:pPr>
            <a:r>
              <a:rPr b="0" i="0" lang="pt-BR" sz="9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Super App: </a:t>
            </a:r>
            <a:r>
              <a:rPr lang="pt-BR" sz="9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Diferente de um app padrão ele r</a:t>
            </a:r>
            <a:r>
              <a:rPr b="0" i="0" lang="pt-BR" sz="9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eúne diversas funções em um único lugar (como 99, WeChat, Mercado Livre, etc.), acessível pela PlayStore (beta fechado) ou direto pelo navegador.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5"/>
          <p:cNvSpPr/>
          <p:nvPr/>
        </p:nvSpPr>
        <p:spPr>
          <a:xfrm>
            <a:off x="4663440" y="1508760"/>
            <a:ext cx="4023360" cy="13258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38BD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/>
          <p:nvPr/>
        </p:nvSpPr>
        <p:spPr>
          <a:xfrm>
            <a:off x="4846320" y="160020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Open Sans"/>
              <a:buNone/>
            </a:pPr>
            <a:r>
              <a:rPr b="0" i="0" lang="pt-BR" sz="9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Comunicação Dialógica: Rompe a mera "divulgação passiva", promovendo a co-construção de significado com base teórica em "Extensão ou Comunicação?" de Paulo Freire.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5"/>
          <p:cNvSpPr/>
          <p:nvPr/>
        </p:nvSpPr>
        <p:spPr>
          <a:xfrm>
            <a:off x="457200" y="2926080"/>
            <a:ext cx="4023360" cy="13258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1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/>
          <p:nvPr/>
        </p:nvSpPr>
        <p:spPr>
          <a:xfrm>
            <a:off x="640080" y="301752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Open Sans"/>
              <a:buNone/>
            </a:pPr>
            <a:r>
              <a:rPr b="0" i="0" lang="pt-BR" sz="9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Integração Acadêmica: Une o controle do semestre e evolução no curso, uma Wiki com todas as informações do IFUSP e a aba Comunidade para interagir com colegas em um </a:t>
            </a:r>
            <a:r>
              <a:rPr lang="pt-BR" sz="9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único</a:t>
            </a:r>
            <a:r>
              <a:rPr b="0" i="0" lang="pt-BR" sz="9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lugar.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4663440" y="2926080"/>
            <a:ext cx="4023360" cy="13258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FC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4846320" y="301752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Open Sans"/>
              <a:buNone/>
            </a:pPr>
            <a:r>
              <a:rPr b="0" i="0" lang="pt-BR" sz="9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Código Aberto (AGPLv3): Projeto transparente hospedado no GitHub (JoaoStangorlini/HUB-LabDiv) pronto para ser replicado.</a:t>
            </a:r>
            <a:endParaRPr b="0" i="0" sz="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457200" y="443484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850"/>
              <a:buFont typeface="Open Sans"/>
              <a:buNone/>
            </a:pPr>
            <a:r>
              <a:rPr b="1" i="0" lang="pt-BR" sz="850" u="none" cap="none" strike="noStrike">
                <a:solidFill>
                  <a:srgbClr val="FFCC00"/>
                </a:solidFill>
                <a:latin typeface="Open Sans"/>
                <a:ea typeface="Open Sans"/>
                <a:cs typeface="Open Sans"/>
                <a:sym typeface="Open Sans"/>
              </a:rPr>
              <a:t>WebApp: https://hub-lab-div.vercel.app  |  PlayStore: https://play.google.com/store/apps/details?id=br.usp.ifusp.hublabdiv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/>
          <p:nvPr/>
        </p:nvSpPr>
        <p:spPr>
          <a:xfrm>
            <a:off x="0" y="0"/>
            <a:ext cx="3044952" cy="7315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3044952" y="0"/>
            <a:ext cx="3044952" cy="73152"/>
          </a:xfrm>
          <a:prstGeom prst="rect">
            <a:avLst/>
          </a:prstGeom>
          <a:solidFill>
            <a:srgbClr val="0F47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/>
          <p:nvPr/>
        </p:nvSpPr>
        <p:spPr>
          <a:xfrm>
            <a:off x="6089904" y="0"/>
            <a:ext cx="3054096" cy="73152"/>
          </a:xfrm>
          <a:prstGeom prst="rect">
            <a:avLst/>
          </a:prstGeom>
          <a:solidFill>
            <a:srgbClr val="F1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457200" y="22860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900"/>
              <a:buFont typeface="Open Sans"/>
              <a:buNone/>
            </a:pPr>
            <a:r>
              <a:rPr b="1" i="0" lang="pt-BR" sz="900" u="none" cap="none" strike="noStrike">
                <a:solidFill>
                  <a:srgbClr val="FFCC00"/>
                </a:solidFill>
                <a:latin typeface="Open Sans"/>
                <a:ea typeface="Open Sans"/>
                <a:cs typeface="Open Sans"/>
                <a:sym typeface="Open Sans"/>
              </a:rPr>
              <a:t>ESTRUTURA DOS 3 EIXOS | HUB LABDIV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Divisão do HUB em 3 Eixos Principais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100"/>
              <a:buFont typeface="Open Sans"/>
              <a:buNone/>
            </a:pPr>
            <a:r>
              <a:rPr b="1" i="0" lang="pt-BR" sz="1100" u="none" cap="none" strike="noStrike">
                <a:solidFill>
                  <a:srgbClr val="FFCC00"/>
                </a:solidFill>
                <a:latin typeface="Open Sans"/>
                <a:ea typeface="Open Sans"/>
                <a:cs typeface="Open Sans"/>
                <a:sym typeface="Open Sans"/>
              </a:rPr>
              <a:t>As 3 Frentes Fundamentais da Plataforma HUB LabDiv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6"/>
          <p:cNvSpPr/>
          <p:nvPr/>
        </p:nvSpPr>
        <p:spPr>
          <a:xfrm>
            <a:off x="457200" y="1508760"/>
            <a:ext cx="2560320" cy="31546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FC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6"/>
          <p:cNvSpPr/>
          <p:nvPr/>
        </p:nvSpPr>
        <p:spPr>
          <a:xfrm>
            <a:off x="640080" y="16459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Eixo Comunidade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640080" y="20574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850"/>
              <a:buFont typeface="Open Sans"/>
              <a:buNone/>
            </a:pPr>
            <a:r>
              <a:rPr b="1" i="0" lang="pt-BR" sz="850" u="none" cap="none" strike="noStrike">
                <a:solidFill>
                  <a:srgbClr val="FFCC00"/>
                </a:solidFill>
                <a:latin typeface="Open Sans"/>
                <a:ea typeface="Open Sans"/>
                <a:cs typeface="Open Sans"/>
                <a:sym typeface="Open Sans"/>
              </a:rPr>
              <a:t>REDE SOCIAL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640080" y="2423160"/>
            <a:ext cx="2194560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None/>
            </a:pP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Feed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focado na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comunicação científica (Fluxo), em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um espaço para publicar as suas artes (arte) 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e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pequenos relatos/informações 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de vivência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instituto (Logs)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3291840" y="1508760"/>
            <a:ext cx="2560320" cy="31546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38BD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3474720" y="16459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 Eixo CGIF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3474720" y="20574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850"/>
              <a:buFont typeface="Open Sans"/>
              <a:buNone/>
            </a:pPr>
            <a:r>
              <a:rPr b="1" i="0" lang="pt-BR" sz="850" u="none" cap="none" strike="noStrike">
                <a:solidFill>
                  <a:srgbClr val="38BDF8"/>
                </a:solidFill>
                <a:latin typeface="Open Sans"/>
                <a:ea typeface="Open Sans"/>
                <a:cs typeface="Open Sans"/>
                <a:sym typeface="Open Sans"/>
              </a:rPr>
              <a:t>INFORMAÇÃO &amp; WIKI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3474720" y="2423160"/>
            <a:ext cx="2194560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None/>
            </a:pP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Onde você pode conhecer os espaços, iniciativas, influencers, comunidades do instituto;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None/>
            </a:pP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Um mapa interativo do IFUSP (em desenvolvimento);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None/>
            </a:pP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 uma 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Wiki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c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entralizada do IFUSP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reunindo informações do portal, 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manuais dos cursos, editais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…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16"/>
          <p:cNvSpPr/>
          <p:nvPr/>
        </p:nvSpPr>
        <p:spPr>
          <a:xfrm>
            <a:off x="6126480" y="1508760"/>
            <a:ext cx="2560320" cy="31546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1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6"/>
          <p:cNvSpPr/>
          <p:nvPr/>
        </p:nvSpPr>
        <p:spPr>
          <a:xfrm>
            <a:off x="6309360" y="16459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Eixo Ferramentas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6"/>
          <p:cNvSpPr/>
          <p:nvPr/>
        </p:nvSpPr>
        <p:spPr>
          <a:xfrm>
            <a:off x="6309360" y="20574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14343"/>
              </a:buClr>
              <a:buSzPts val="850"/>
              <a:buFont typeface="Open Sans"/>
              <a:buNone/>
            </a:pPr>
            <a:r>
              <a:rPr b="1" i="0" lang="pt-BR" sz="850" u="none" cap="none" strike="noStrike">
                <a:solidFill>
                  <a:srgbClr val="F14343"/>
                </a:solidFill>
                <a:latin typeface="Open Sans"/>
                <a:ea typeface="Open Sans"/>
                <a:cs typeface="Open Sans"/>
                <a:sym typeface="Open Sans"/>
              </a:rPr>
              <a:t>ESTUDO &amp; PESQUISA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6"/>
          <p:cNvSpPr/>
          <p:nvPr/>
        </p:nvSpPr>
        <p:spPr>
          <a:xfrm>
            <a:off x="6309360" y="2423160"/>
            <a:ext cx="2194560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None/>
            </a:pP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Planejador de grade horária 1h:1h, acompanhamento de faltas,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evolução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 curso e Match Acadêmico ("Quero uma IC" e grupos de estudo).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/>
          <p:nvPr/>
        </p:nvSpPr>
        <p:spPr>
          <a:xfrm>
            <a:off x="0" y="0"/>
            <a:ext cx="3044952" cy="7315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7"/>
          <p:cNvSpPr/>
          <p:nvPr/>
        </p:nvSpPr>
        <p:spPr>
          <a:xfrm>
            <a:off x="3044952" y="0"/>
            <a:ext cx="3044952" cy="73152"/>
          </a:xfrm>
          <a:prstGeom prst="rect">
            <a:avLst/>
          </a:prstGeom>
          <a:solidFill>
            <a:srgbClr val="0F47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7"/>
          <p:cNvSpPr/>
          <p:nvPr/>
        </p:nvSpPr>
        <p:spPr>
          <a:xfrm>
            <a:off x="6089904" y="0"/>
            <a:ext cx="3054096" cy="73152"/>
          </a:xfrm>
          <a:prstGeom prst="rect">
            <a:avLst/>
          </a:prstGeom>
          <a:solidFill>
            <a:srgbClr val="F1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457200" y="22860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900"/>
              <a:buFont typeface="Open Sans"/>
              <a:buNone/>
            </a:pPr>
            <a:r>
              <a:rPr b="1" i="0" lang="pt-BR" sz="900" u="none" cap="none" strike="noStrike">
                <a:solidFill>
                  <a:srgbClr val="FFCC00"/>
                </a:solidFill>
                <a:latin typeface="Open Sans"/>
                <a:ea typeface="Open Sans"/>
                <a:cs typeface="Open Sans"/>
                <a:sym typeface="Open Sans"/>
              </a:rPr>
              <a:t>EIXO 1 — COMUNIDADE | HUB LABDIV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7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pt-B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Aba Comunidade: Fluxo, Logs &amp; Arte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7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1100"/>
              <a:buFont typeface="Open Sans"/>
              <a:buNone/>
            </a:pPr>
            <a:r>
              <a:rPr b="1" i="0" lang="pt-BR" sz="1100" u="none" cap="none" strike="noStrike">
                <a:solidFill>
                  <a:srgbClr val="FFCC00"/>
                </a:solidFill>
                <a:latin typeface="Open Sans"/>
                <a:ea typeface="Open Sans"/>
                <a:cs typeface="Open Sans"/>
                <a:sym typeface="Open Sans"/>
              </a:rPr>
              <a:t>Descrição detalhada das 3 seções integradas do Eixo Comunidade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457200" y="1508760"/>
            <a:ext cx="2560320" cy="31546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FC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7"/>
          <p:cNvSpPr/>
          <p:nvPr/>
        </p:nvSpPr>
        <p:spPr>
          <a:xfrm>
            <a:off x="640080" y="16459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Fluxo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7"/>
          <p:cNvSpPr/>
          <p:nvPr/>
        </p:nvSpPr>
        <p:spPr>
          <a:xfrm>
            <a:off x="640080" y="20574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ts val="850"/>
              <a:buFont typeface="Open Sans"/>
              <a:buNone/>
            </a:pPr>
            <a:r>
              <a:rPr b="1" i="0" lang="pt-BR" sz="850" u="none" cap="none" strike="noStrike">
                <a:solidFill>
                  <a:srgbClr val="FFCC00"/>
                </a:solidFill>
                <a:latin typeface="Open Sans"/>
                <a:ea typeface="Open Sans"/>
                <a:cs typeface="Open Sans"/>
                <a:sym typeface="Open Sans"/>
              </a:rPr>
              <a:t>COMUNICAÇÃO DIALÓGICA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7"/>
          <p:cNvSpPr/>
          <p:nvPr/>
        </p:nvSpPr>
        <p:spPr>
          <a:xfrm>
            <a:off x="640080" y="2423160"/>
            <a:ext cx="2194560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None/>
            </a:pP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Feed principal onde o conteúdo científico é compartilhado com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foco em estabelecer uma relação dialógica dos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usuários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com o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conteúdo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focando em métricas pedagógicas e não de vaidade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7"/>
          <p:cNvSpPr/>
          <p:nvPr/>
        </p:nvSpPr>
        <p:spPr>
          <a:xfrm>
            <a:off x="3291840" y="1508760"/>
            <a:ext cx="2560320" cy="31546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38BD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7"/>
          <p:cNvSpPr/>
          <p:nvPr/>
        </p:nvSpPr>
        <p:spPr>
          <a:xfrm>
            <a:off x="3474720" y="16459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 Logs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7"/>
          <p:cNvSpPr/>
          <p:nvPr/>
        </p:nvSpPr>
        <p:spPr>
          <a:xfrm>
            <a:off x="3474720" y="20574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850"/>
              <a:buFont typeface="Open Sans"/>
              <a:buNone/>
            </a:pPr>
            <a:r>
              <a:rPr b="1" i="0" lang="pt-BR" sz="850" u="none" cap="none" strike="noStrike">
                <a:solidFill>
                  <a:srgbClr val="38BDF8"/>
                </a:solidFill>
                <a:latin typeface="Open Sans"/>
                <a:ea typeface="Open Sans"/>
                <a:cs typeface="Open Sans"/>
                <a:sym typeface="Open Sans"/>
              </a:rPr>
              <a:t>VIVÊNCIA DISCENTE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7"/>
          <p:cNvSpPr/>
          <p:nvPr/>
        </p:nvSpPr>
        <p:spPr>
          <a:xfrm>
            <a:off x="3474720" y="2423160"/>
            <a:ext cx="2194560" cy="2103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None/>
            </a:pP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Espaço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relatos/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notícias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/fofocas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 um espaço para a vivência acadêmica, trocas cotidianas e desabafos entre alunos com sistema de fios energizados que conectam a comunidade.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7"/>
          <p:cNvSpPr/>
          <p:nvPr/>
        </p:nvSpPr>
        <p:spPr>
          <a:xfrm>
            <a:off x="6126480" y="1508760"/>
            <a:ext cx="2560320" cy="315468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1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7"/>
          <p:cNvSpPr/>
          <p:nvPr/>
        </p:nvSpPr>
        <p:spPr>
          <a:xfrm>
            <a:off x="6309360" y="164592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1" i="0" lang="pt-BR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Arte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7"/>
          <p:cNvSpPr/>
          <p:nvPr/>
        </p:nvSpPr>
        <p:spPr>
          <a:xfrm>
            <a:off x="6309360" y="2057400"/>
            <a:ext cx="21945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14343"/>
              </a:buClr>
              <a:buSzPts val="850"/>
              <a:buFont typeface="Open Sans"/>
              <a:buNone/>
            </a:pPr>
            <a:r>
              <a:rPr b="1" i="0" lang="pt-BR" sz="850" u="none" cap="none" strike="noStrike">
                <a:solidFill>
                  <a:srgbClr val="F14343"/>
                </a:solidFill>
                <a:latin typeface="Open Sans"/>
                <a:ea typeface="Open Sans"/>
                <a:cs typeface="Open Sans"/>
                <a:sym typeface="Open Sans"/>
              </a:rPr>
              <a:t>EXPRESSÃO ARTÍSTICA</a:t>
            </a:r>
            <a:endParaRPr b="0" i="0" sz="8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7"/>
          <p:cNvSpPr/>
          <p:nvPr/>
        </p:nvSpPr>
        <p:spPr>
          <a:xfrm>
            <a:off x="6309360" y="2377460"/>
            <a:ext cx="2194500" cy="21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Open Sans"/>
              <a:buNone/>
            </a:pP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Galeria autoral de expressão visual, fotográfica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b="0" i="0" lang="pt-BR" sz="10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poética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… Um espaço para mostrar que o ambiente 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acadêmico</a:t>
            </a:r>
            <a:r>
              <a:rPr lang="pt-BR" sz="1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é feito por seres humanos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/>
          <p:nvPr/>
        </p:nvSpPr>
        <p:spPr>
          <a:xfrm>
            <a:off x="0" y="0"/>
            <a:ext cx="3044952" cy="7315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8"/>
          <p:cNvSpPr/>
          <p:nvPr/>
        </p:nvSpPr>
        <p:spPr>
          <a:xfrm>
            <a:off x="3044952" y="0"/>
            <a:ext cx="3044952" cy="73152"/>
          </a:xfrm>
          <a:prstGeom prst="rect">
            <a:avLst/>
          </a:prstGeom>
          <a:solidFill>
            <a:srgbClr val="0F47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8"/>
          <p:cNvSpPr/>
          <p:nvPr/>
        </p:nvSpPr>
        <p:spPr>
          <a:xfrm>
            <a:off x="6089904" y="0"/>
            <a:ext cx="3054096" cy="73152"/>
          </a:xfrm>
          <a:prstGeom prst="rect">
            <a:avLst/>
          </a:prstGeom>
          <a:solidFill>
            <a:srgbClr val="F1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8"/>
          <p:cNvSpPr/>
          <p:nvPr/>
        </p:nvSpPr>
        <p:spPr>
          <a:xfrm>
            <a:off x="457200" y="22860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900"/>
              <a:buFont typeface="Open Sans"/>
              <a:buNone/>
            </a:pPr>
            <a:r>
              <a:rPr b="1" i="0" lang="pt-BR" sz="900" u="none" cap="none" strike="noStrike">
                <a:solidFill>
                  <a:srgbClr val="38BDF8"/>
                </a:solidFill>
                <a:latin typeface="Open Sans"/>
                <a:ea typeface="Open Sans"/>
                <a:cs typeface="Open Sans"/>
                <a:sym typeface="Open Sans"/>
              </a:rPr>
              <a:t>EIXO 2 — CGIF | HUB LABDIV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Aba CGIF: Acesso à Informação &amp; Wiki Institucional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8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1100"/>
              <a:buFont typeface="Open Sans"/>
              <a:buNone/>
            </a:pPr>
            <a:r>
              <a:rPr b="1" i="0" lang="pt-BR" sz="1100" u="none" cap="none" strike="noStrike">
                <a:solidFill>
                  <a:srgbClr val="38BDF8"/>
                </a:solidFill>
                <a:latin typeface="Open Sans"/>
                <a:ea typeface="Open Sans"/>
                <a:cs typeface="Open Sans"/>
                <a:sym typeface="Open Sans"/>
              </a:rPr>
              <a:t>Centralização do Conhecimento &amp; Memória do IFUSP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8"/>
          <p:cNvSpPr/>
          <p:nvPr/>
        </p:nvSpPr>
        <p:spPr>
          <a:xfrm>
            <a:off x="457200" y="1508760"/>
            <a:ext cx="4023360" cy="141732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FC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8"/>
          <p:cNvSpPr/>
          <p:nvPr/>
        </p:nvSpPr>
        <p:spPr>
          <a:xfrm>
            <a:off x="640080" y="164592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None/>
            </a:pP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Wiki CGIF: Onde se encontram informaç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ões espalhadas por </a:t>
            </a: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Manuais do curso, Projetos Político-Pedagógicos</a:t>
            </a: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(PPPs), 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Editais, protocolos… De uma forma simples de achar e coompreender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8"/>
          <p:cNvSpPr/>
          <p:nvPr/>
        </p:nvSpPr>
        <p:spPr>
          <a:xfrm>
            <a:off x="4663440" y="1508760"/>
            <a:ext cx="4023360" cy="141732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38BD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4846320" y="164592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None/>
            </a:pP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Oportunidades &amp; Iniciativas: Catálogo em tempo real de bolsas PUB, Iniciações Científicas, estágios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</a:t>
            </a: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simpósios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empregos…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8"/>
          <p:cNvSpPr/>
          <p:nvPr/>
        </p:nvSpPr>
        <p:spPr>
          <a:xfrm>
            <a:off x="457200" y="3063240"/>
            <a:ext cx="4023360" cy="141732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1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8"/>
          <p:cNvSpPr/>
          <p:nvPr/>
        </p:nvSpPr>
        <p:spPr>
          <a:xfrm>
            <a:off x="640080" y="320040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None/>
            </a:pP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Espaços &amp; Mapa Interativo: Conexão direta dos laboratórios físicos do IFUSP via leitura de QR Codes.</a:t>
            </a:r>
            <a:endParaRPr b="0" i="0" sz="105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None/>
            </a:pP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(ainda em desenvolvimento)</a:t>
            </a:r>
            <a:endParaRPr sz="10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4663440" y="3063240"/>
            <a:ext cx="4023360" cy="141732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FC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8"/>
          <p:cNvSpPr/>
          <p:nvPr/>
        </p:nvSpPr>
        <p:spPr>
          <a:xfrm>
            <a:off x="4846320" y="320040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None/>
            </a:pP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Influenciadores &amp; Teste de Radiação: Divulgação de criadores do IFUSP e quiz interativo de fixação da Wiki.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/>
          <p:nvPr/>
        </p:nvSpPr>
        <p:spPr>
          <a:xfrm>
            <a:off x="0" y="0"/>
            <a:ext cx="3044952" cy="73152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9"/>
          <p:cNvSpPr/>
          <p:nvPr/>
        </p:nvSpPr>
        <p:spPr>
          <a:xfrm>
            <a:off x="3044952" y="0"/>
            <a:ext cx="3044952" cy="73152"/>
          </a:xfrm>
          <a:prstGeom prst="rect">
            <a:avLst/>
          </a:prstGeom>
          <a:solidFill>
            <a:srgbClr val="0F478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9"/>
          <p:cNvSpPr/>
          <p:nvPr/>
        </p:nvSpPr>
        <p:spPr>
          <a:xfrm>
            <a:off x="6089904" y="0"/>
            <a:ext cx="3054096" cy="73152"/>
          </a:xfrm>
          <a:prstGeom prst="rect">
            <a:avLst/>
          </a:prstGeom>
          <a:solidFill>
            <a:srgbClr val="F1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9"/>
          <p:cNvSpPr/>
          <p:nvPr/>
        </p:nvSpPr>
        <p:spPr>
          <a:xfrm>
            <a:off x="457200" y="22860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14343"/>
              </a:buClr>
              <a:buSzPts val="900"/>
              <a:buFont typeface="Open Sans"/>
              <a:buNone/>
            </a:pPr>
            <a:r>
              <a:rPr b="1" i="0" lang="pt-BR" sz="900" u="none" cap="none" strike="noStrike">
                <a:solidFill>
                  <a:srgbClr val="F14343"/>
                </a:solidFill>
                <a:latin typeface="Open Sans"/>
                <a:ea typeface="Open Sans"/>
                <a:cs typeface="Open Sans"/>
                <a:sym typeface="Open Sans"/>
              </a:rPr>
              <a:t>EIXO 3 — FERRAMENTAS | HUB LABDIV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457200" y="502920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pt-BR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Aba Ferramentas: Apoio ao Estudo &amp; Pesquisa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9"/>
          <p:cNvSpPr/>
          <p:nvPr/>
        </p:nvSpPr>
        <p:spPr>
          <a:xfrm>
            <a:off x="457200" y="1051560"/>
            <a:ext cx="8229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14343"/>
              </a:buClr>
              <a:buSzPts val="1100"/>
              <a:buFont typeface="Open Sans"/>
              <a:buNone/>
            </a:pPr>
            <a:r>
              <a:rPr b="1" i="0" lang="pt-BR" sz="1100" u="none" cap="none" strike="noStrike">
                <a:solidFill>
                  <a:srgbClr val="F14343"/>
                </a:solidFill>
                <a:latin typeface="Open Sans"/>
                <a:ea typeface="Open Sans"/>
                <a:cs typeface="Open Sans"/>
                <a:sym typeface="Open Sans"/>
              </a:rPr>
              <a:t>Produtividade acadêmica, retenção discente e aproximação com pesquisadores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457200" y="1508760"/>
            <a:ext cx="4023360" cy="141732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FC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9"/>
          <p:cNvSpPr/>
          <p:nvPr/>
        </p:nvSpPr>
        <p:spPr>
          <a:xfrm>
            <a:off x="640080" y="164592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None/>
            </a:pP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Grade Horária (1h:1h): Planejador semanal de estudos que associa 1 hora de aula a 1 hora de estudo individual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contador de faltas, podendo 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sincronizar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com o 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júpiter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para suas matérias do semestre, adicionar outros compromissos e exportar para o seu calendário 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4663440" y="1508760"/>
            <a:ext cx="4023360" cy="141732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38BDF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9"/>
          <p:cNvSpPr/>
          <p:nvPr/>
        </p:nvSpPr>
        <p:spPr>
          <a:xfrm>
            <a:off x="4846320" y="164592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None/>
            </a:pP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Trilhas do Curso: Acompanhamento de disciplinas cursadas, pendências e pré-requisitos com sincronização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com o 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júpiter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para acompanhar o seu andamento no curso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457200" y="3063240"/>
            <a:ext cx="4023360" cy="141732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1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9"/>
          <p:cNvSpPr/>
          <p:nvPr/>
        </p:nvSpPr>
        <p:spPr>
          <a:xfrm>
            <a:off x="640080" y="320040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None/>
            </a:pP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Match Acadêmico ("Quero uma IC"): </a:t>
            </a:r>
            <a:r>
              <a:rPr lang="pt-BR"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União entre alunos interessados em iniciar uma IC com os pesquisadores que buscam por ajudantes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4663440" y="3063240"/>
            <a:ext cx="4023360" cy="1417320"/>
          </a:xfrm>
          <a:prstGeom prst="roundRect">
            <a:avLst>
              <a:gd fmla="val 16667" name="adj"/>
            </a:avLst>
          </a:prstGeom>
          <a:solidFill>
            <a:srgbClr val="1E1E1E"/>
          </a:solidFill>
          <a:ln cap="flat" cmpd="sng" w="19050">
            <a:solidFill>
              <a:srgbClr val="FFC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19"/>
          <p:cNvSpPr/>
          <p:nvPr/>
        </p:nvSpPr>
        <p:spPr>
          <a:xfrm>
            <a:off x="4846320" y="3200400"/>
            <a:ext cx="365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Open Sans"/>
              <a:buNone/>
            </a:pPr>
            <a:r>
              <a:rPr b="0" i="0" lang="pt-BR" sz="105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Como Ingressar &amp; Observatório: Guia para vestibulandos, apoio à permanência e arena dos pesquisadores.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